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9" r:id="rId8"/>
    <p:sldId id="270" r:id="rId9"/>
    <p:sldId id="261" r:id="rId10"/>
    <p:sldId id="274" r:id="rId11"/>
    <p:sldId id="262" r:id="rId12"/>
    <p:sldId id="275" r:id="rId13"/>
    <p:sldId id="263" r:id="rId14"/>
    <p:sldId id="276" r:id="rId15"/>
    <p:sldId id="264" r:id="rId16"/>
    <p:sldId id="277" r:id="rId17"/>
    <p:sldId id="265" r:id="rId18"/>
    <p:sldId id="278" r:id="rId19"/>
    <p:sldId id="266" r:id="rId20"/>
    <p:sldId id="268" r:id="rId21"/>
    <p:sldId id="291" r:id="rId22"/>
    <p:sldId id="285" r:id="rId23"/>
    <p:sldId id="286" r:id="rId24"/>
    <p:sldId id="287" r:id="rId25"/>
    <p:sldId id="288" r:id="rId26"/>
    <p:sldId id="289" r:id="rId27"/>
    <p:sldId id="290" r:id="rId28"/>
    <p:sldId id="27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2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3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12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21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6385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82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5349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501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36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4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1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4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0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1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9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53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8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8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764DE79-268F-4C1A-8933-263129D2AF90}" type="datetimeFigureOut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499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Medaille College Department of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2837349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08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9096" y="92028"/>
            <a:ext cx="5499823" cy="634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DOE Keys to success: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Communicate with your instructors!!!!!!!!!!!!!!!!!!!!!</a:t>
            </a:r>
          </a:p>
          <a:p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43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3444" y="162496"/>
            <a:ext cx="5658678" cy="661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2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DOE Keys to success: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Communicate with your advisor!!!!!!!!!!!!!</a:t>
            </a:r>
          </a:p>
          <a:p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1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2247" y="185530"/>
            <a:ext cx="7299683" cy="608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89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DOE Keys to success: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Use the help that is available!!!!!!!!!!!!!!</a:t>
            </a:r>
          </a:p>
          <a:p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06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9059" y="424069"/>
            <a:ext cx="7436676" cy="557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63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DOE Keys to success: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Get involved!!!!!!!!!!!!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Future Teachers’ Club</a:t>
            </a:r>
          </a:p>
          <a:p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09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5323" y="210602"/>
            <a:ext cx="5261112" cy="628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8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So…what is all this certification stuff?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Dr. Jeff Faunce – Dept. Chair and Program Director</a:t>
            </a: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9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Complete your program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fingerprinted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Pass your NYS exams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14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Certification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EAS – Educating All Students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CST – Content Specialty Test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B-6: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B-2 test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1-6 Test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Adol/SWD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SWD and CST Multi-Subject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CST in Specific Subject (SS, Math, English, Bio)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edTPA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Graduating This year: ATS-W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Everyone else- edTPA (Student Teaching)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261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Professional Dispositions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88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Commitment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Exhibits </a:t>
            </a:r>
            <a:r>
              <a:rPr lang="en-US" dirty="0"/>
              <a:t>dedication to children and adolescents, developmentally-appropriate teaching, evidence-based instructional methods, social equity, and challenging </a:t>
            </a:r>
            <a:r>
              <a:rPr lang="en-US" dirty="0" smtClean="0"/>
              <a:t>curriculum</a:t>
            </a:r>
          </a:p>
          <a:p>
            <a:r>
              <a:rPr lang="en-US" dirty="0" smtClean="0"/>
              <a:t>Displays </a:t>
            </a:r>
            <a:r>
              <a:rPr lang="en-US" dirty="0"/>
              <a:t>enthusiasm for learning and </a:t>
            </a:r>
            <a:r>
              <a:rPr lang="en-US" dirty="0" smtClean="0"/>
              <a:t>teaching</a:t>
            </a:r>
          </a:p>
          <a:p>
            <a:r>
              <a:rPr lang="en-US" dirty="0" smtClean="0"/>
              <a:t>Demonstrates </a:t>
            </a:r>
            <a:r>
              <a:rPr lang="en-US" dirty="0"/>
              <a:t>ongoing commitment to working with students from diverse backgrounds, ethnicities, and </a:t>
            </a:r>
            <a:r>
              <a:rPr lang="en-US" dirty="0" smtClean="0"/>
              <a:t>cultures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7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Responsible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Attends </a:t>
            </a:r>
            <a:r>
              <a:rPr lang="en-US" dirty="0"/>
              <a:t>classes </a:t>
            </a:r>
            <a:r>
              <a:rPr lang="en-US" dirty="0" smtClean="0"/>
              <a:t>regularly</a:t>
            </a:r>
          </a:p>
          <a:p>
            <a:r>
              <a:rPr lang="en-US" dirty="0" smtClean="0"/>
              <a:t>Arrives </a:t>
            </a:r>
            <a:r>
              <a:rPr lang="en-US" dirty="0"/>
              <a:t>on time for </a:t>
            </a:r>
            <a:r>
              <a:rPr lang="en-US" dirty="0" smtClean="0"/>
              <a:t>classes</a:t>
            </a:r>
          </a:p>
          <a:p>
            <a:r>
              <a:rPr lang="en-US" dirty="0" smtClean="0"/>
              <a:t>Completes </a:t>
            </a:r>
            <a:r>
              <a:rPr lang="en-US" dirty="0"/>
              <a:t>assignments on time/meets all </a:t>
            </a:r>
            <a:r>
              <a:rPr lang="en-US" dirty="0" smtClean="0"/>
              <a:t>deadlines</a:t>
            </a:r>
          </a:p>
          <a:p>
            <a:r>
              <a:rPr lang="en-US" dirty="0" smtClean="0"/>
              <a:t>Uses </a:t>
            </a:r>
            <a:r>
              <a:rPr lang="en-US" dirty="0"/>
              <a:t>technology during class for topic-related purposes </a:t>
            </a:r>
            <a:r>
              <a:rPr lang="en-US" dirty="0" err="1" smtClean="0"/>
              <a:t>onl</a:t>
            </a:r>
            <a:endParaRPr lang="en-US" dirty="0" smtClean="0"/>
          </a:p>
          <a:p>
            <a:r>
              <a:rPr lang="en-US" dirty="0" smtClean="0"/>
              <a:t>Employs </a:t>
            </a:r>
            <a:r>
              <a:rPr lang="en-US" dirty="0"/>
              <a:t>appropriate language (not profanity or inappropriate </a:t>
            </a:r>
            <a:r>
              <a:rPr lang="en-US" dirty="0" smtClean="0"/>
              <a:t>gestures)</a:t>
            </a:r>
          </a:p>
          <a:p>
            <a:r>
              <a:rPr lang="en-US" dirty="0" smtClean="0"/>
              <a:t>Identifies </a:t>
            </a:r>
            <a:r>
              <a:rPr lang="en-US" dirty="0"/>
              <a:t>and initiates efforts to facilitate </a:t>
            </a:r>
            <a:r>
              <a:rPr lang="en-US" dirty="0" smtClean="0"/>
              <a:t>learning</a:t>
            </a:r>
          </a:p>
          <a:p>
            <a:r>
              <a:rPr lang="en-US" dirty="0" smtClean="0"/>
              <a:t>Responds </a:t>
            </a:r>
            <a:r>
              <a:rPr lang="en-US" dirty="0"/>
              <a:t>to novel problems and situations in creative and responsible </a:t>
            </a:r>
            <a:r>
              <a:rPr lang="en-US" dirty="0" smtClean="0"/>
              <a:t>ways</a:t>
            </a:r>
          </a:p>
          <a:p>
            <a:r>
              <a:rPr lang="en-US" dirty="0" smtClean="0"/>
              <a:t>Maintains </a:t>
            </a:r>
            <a:r>
              <a:rPr lang="en-US" dirty="0"/>
              <a:t>appropriate dress consistent with a professional educational environment</a:t>
            </a:r>
          </a:p>
        </p:txBody>
      </p:sp>
    </p:spTree>
    <p:extLst>
      <p:ext uri="{BB962C8B-B14F-4D97-AF65-F5344CB8AC3E}">
        <p14:creationId xmlns:p14="http://schemas.microsoft.com/office/powerpoint/2010/main" val="6781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/>
              <a:t>Professional </a:t>
            </a:r>
            <a:r>
              <a:rPr lang="en-US" b="1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Cooperates </a:t>
            </a:r>
            <a:r>
              <a:rPr lang="en-US" dirty="0"/>
              <a:t>with </a:t>
            </a:r>
            <a:r>
              <a:rPr lang="en-US" dirty="0" smtClean="0"/>
              <a:t>peers</a:t>
            </a:r>
          </a:p>
          <a:p>
            <a:r>
              <a:rPr lang="en-US" dirty="0" smtClean="0"/>
              <a:t>Receives </a:t>
            </a:r>
            <a:r>
              <a:rPr lang="en-US" dirty="0"/>
              <a:t>feedback openly with the goal or personal and professional </a:t>
            </a:r>
            <a:r>
              <a:rPr lang="en-US" dirty="0" smtClean="0"/>
              <a:t>growth</a:t>
            </a:r>
          </a:p>
          <a:p>
            <a:r>
              <a:rPr lang="en-US" dirty="0" smtClean="0"/>
              <a:t>Articulates </a:t>
            </a:r>
            <a:r>
              <a:rPr lang="en-US" dirty="0"/>
              <a:t>perspectives </a:t>
            </a:r>
            <a:r>
              <a:rPr lang="en-US" dirty="0" smtClean="0"/>
              <a:t>clearly</a:t>
            </a:r>
          </a:p>
          <a:p>
            <a:r>
              <a:rPr lang="en-US" dirty="0" smtClean="0"/>
              <a:t>Differentiates </a:t>
            </a:r>
            <a:r>
              <a:rPr lang="en-US" dirty="0"/>
              <a:t>between factual information and personal </a:t>
            </a:r>
            <a:r>
              <a:rPr lang="en-US" dirty="0" smtClean="0"/>
              <a:t>opinion</a:t>
            </a:r>
          </a:p>
          <a:p>
            <a:r>
              <a:rPr lang="en-US" dirty="0" smtClean="0"/>
              <a:t>Seeks </a:t>
            </a:r>
            <a:r>
              <a:rPr lang="en-US" dirty="0"/>
              <a:t>input from peers and </a:t>
            </a:r>
            <a:r>
              <a:rPr lang="en-US" dirty="0" smtClean="0"/>
              <a:t>instructors</a:t>
            </a:r>
          </a:p>
          <a:p>
            <a:r>
              <a:rPr lang="en-US" dirty="0" smtClean="0"/>
              <a:t>Listens </a:t>
            </a:r>
            <a:r>
              <a:rPr lang="en-US" dirty="0"/>
              <a:t>to the perspectives of </a:t>
            </a:r>
            <a:r>
              <a:rPr lang="en-US" dirty="0" smtClean="0"/>
              <a:t>others</a:t>
            </a:r>
          </a:p>
          <a:p>
            <a:r>
              <a:rPr lang="en-US" dirty="0" smtClean="0"/>
              <a:t>Responds </a:t>
            </a:r>
            <a:r>
              <a:rPr lang="en-US" dirty="0"/>
              <a:t>to others (including those with differing perspectives) in a manner that is nonthreatening and promotes </a:t>
            </a:r>
            <a:r>
              <a:rPr lang="en-US" dirty="0" smtClean="0"/>
              <a:t>dialogue</a:t>
            </a:r>
          </a:p>
          <a:p>
            <a:r>
              <a:rPr lang="en-US" dirty="0" smtClean="0"/>
              <a:t>Communicates </a:t>
            </a:r>
            <a:r>
              <a:rPr lang="en-US" dirty="0"/>
              <a:t>in a positive manner that promotes collaboration with peers as well as instructor (verbal and </a:t>
            </a:r>
            <a:r>
              <a:rPr lang="en-US" dirty="0" smtClean="0"/>
              <a:t>non-verbal)</a:t>
            </a:r>
          </a:p>
          <a:p>
            <a:r>
              <a:rPr lang="en-US" dirty="0" smtClean="0"/>
              <a:t>Uses </a:t>
            </a:r>
            <a:r>
              <a:rPr lang="en-US" dirty="0"/>
              <a:t>Standard English in all professional communication (oral or </a:t>
            </a:r>
            <a:r>
              <a:rPr lang="en-US" dirty="0" smtClean="0"/>
              <a:t>written)</a:t>
            </a:r>
          </a:p>
          <a:p>
            <a:r>
              <a:rPr lang="en-US" dirty="0"/>
              <a:t>Writes legibly, spells correctly, and uses proper grammar and punctuation</a:t>
            </a:r>
          </a:p>
        </p:txBody>
      </p:sp>
    </p:spTree>
    <p:extLst>
      <p:ext uri="{BB962C8B-B14F-4D97-AF65-F5344CB8AC3E}">
        <p14:creationId xmlns:p14="http://schemas.microsoft.com/office/powerpoint/2010/main" val="361198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/>
              <a:t>Confidentiality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Maintains discretion in sharing personal information with or about students, parents, and </a:t>
            </a:r>
            <a:r>
              <a:rPr lang="en-US" dirty="0" smtClean="0"/>
              <a:t>colleagues</a:t>
            </a:r>
          </a:p>
          <a:p>
            <a:r>
              <a:rPr lang="en-US" dirty="0" smtClean="0"/>
              <a:t>Adheres </a:t>
            </a:r>
            <a:r>
              <a:rPr lang="en-US" dirty="0"/>
              <a:t>to professional standards and legal statutes pertaining to </a:t>
            </a:r>
            <a:r>
              <a:rPr lang="en-US" dirty="0" smtClean="0"/>
              <a:t>confidentiality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Honesty/Integrity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Engages </a:t>
            </a:r>
            <a:r>
              <a:rPr lang="en-US" dirty="0"/>
              <a:t>in behaviors and actions that reflect positively on the teaching </a:t>
            </a:r>
            <a:r>
              <a:rPr lang="en-US" dirty="0" smtClean="0"/>
              <a:t>profession</a:t>
            </a:r>
          </a:p>
          <a:p>
            <a:r>
              <a:rPr lang="en-US" dirty="0" smtClean="0"/>
              <a:t>Seeks </a:t>
            </a:r>
            <a:r>
              <a:rPr lang="en-US" dirty="0"/>
              <a:t>constructive resolutions to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Completes </a:t>
            </a:r>
            <a:r>
              <a:rPr lang="en-US" dirty="0"/>
              <a:t>his or her own work (does not cheat, plagiarize, lie, etc</a:t>
            </a:r>
            <a:r>
              <a:rPr lang="en-US" dirty="0" smtClean="0"/>
              <a:t>.)</a:t>
            </a:r>
          </a:p>
          <a:p>
            <a:r>
              <a:rPr lang="en-US" dirty="0" smtClean="0"/>
              <a:t>Shows </a:t>
            </a:r>
            <a:r>
              <a:rPr lang="en-US" dirty="0"/>
              <a:t>respect for self and others</a:t>
            </a:r>
          </a:p>
        </p:txBody>
      </p:sp>
    </p:spTree>
    <p:extLst>
      <p:ext uri="{BB962C8B-B14F-4D97-AF65-F5344CB8AC3E}">
        <p14:creationId xmlns:p14="http://schemas.microsoft.com/office/powerpoint/2010/main" val="86854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6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– a Story!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6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my program?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9613984"/>
              </p:ext>
            </p:extLst>
          </p:nvPr>
        </p:nvGraphicFramePr>
        <p:xfrm>
          <a:off x="877184" y="855921"/>
          <a:ext cx="8133908" cy="23497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43127">
                  <a:extLst>
                    <a:ext uri="{9D8B030D-6E8A-4147-A177-3AD203B41FA5}">
                      <a16:colId xmlns:a16="http://schemas.microsoft.com/office/drawing/2014/main" val="1205643649"/>
                    </a:ext>
                  </a:extLst>
                </a:gridCol>
                <a:gridCol w="819408">
                  <a:extLst>
                    <a:ext uri="{9D8B030D-6E8A-4147-A177-3AD203B41FA5}">
                      <a16:colId xmlns:a16="http://schemas.microsoft.com/office/drawing/2014/main" val="169274947"/>
                    </a:ext>
                  </a:extLst>
                </a:gridCol>
                <a:gridCol w="1565979">
                  <a:extLst>
                    <a:ext uri="{9D8B030D-6E8A-4147-A177-3AD203B41FA5}">
                      <a16:colId xmlns:a16="http://schemas.microsoft.com/office/drawing/2014/main" val="3737485783"/>
                    </a:ext>
                  </a:extLst>
                </a:gridCol>
                <a:gridCol w="2300675">
                  <a:extLst>
                    <a:ext uri="{9D8B030D-6E8A-4147-A177-3AD203B41FA5}">
                      <a16:colId xmlns:a16="http://schemas.microsoft.com/office/drawing/2014/main" val="1578221158"/>
                    </a:ext>
                  </a:extLst>
                </a:gridCol>
                <a:gridCol w="1304719">
                  <a:extLst>
                    <a:ext uri="{9D8B030D-6E8A-4147-A177-3AD203B41FA5}">
                      <a16:colId xmlns:a16="http://schemas.microsoft.com/office/drawing/2014/main" val="3961967993"/>
                    </a:ext>
                  </a:extLst>
                </a:gridCol>
              </a:tblGrid>
              <a:tr h="2349795">
                <a:tc>
                  <a:txBody>
                    <a:bodyPr/>
                    <a:lstStyle/>
                    <a:p>
                      <a:pPr marL="171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Pre-K-Elementary Education Early Childhood/Childhood (B-2; 1-6)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indent="-266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BSED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indent="-266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6/2009</a:t>
                      </a:r>
                      <a:endParaRPr lang="en-US" sz="1200">
                        <a:effectLst/>
                      </a:endParaRPr>
                    </a:p>
                    <a:p>
                      <a:pPr marL="0" marR="0" indent="-266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6/2014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indent="-266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Early Childhood, Birth-2</a:t>
                      </a:r>
                      <a:endParaRPr lang="en-US" sz="1200">
                        <a:effectLst/>
                      </a:endParaRPr>
                    </a:p>
                    <a:p>
                      <a:pPr marL="0" marR="0" indent="-266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Childhood, 1-6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14033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Initial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331056298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757347"/>
              </p:ext>
            </p:extLst>
          </p:nvPr>
        </p:nvGraphicFramePr>
        <p:xfrm>
          <a:off x="877183" y="3407735"/>
          <a:ext cx="8187074" cy="133438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57135">
                  <a:extLst>
                    <a:ext uri="{9D8B030D-6E8A-4147-A177-3AD203B41FA5}">
                      <a16:colId xmlns:a16="http://schemas.microsoft.com/office/drawing/2014/main" val="3837196105"/>
                    </a:ext>
                  </a:extLst>
                </a:gridCol>
                <a:gridCol w="824764">
                  <a:extLst>
                    <a:ext uri="{9D8B030D-6E8A-4147-A177-3AD203B41FA5}">
                      <a16:colId xmlns:a16="http://schemas.microsoft.com/office/drawing/2014/main" val="2314530278"/>
                    </a:ext>
                  </a:extLst>
                </a:gridCol>
                <a:gridCol w="1576215">
                  <a:extLst>
                    <a:ext uri="{9D8B030D-6E8A-4147-A177-3AD203B41FA5}">
                      <a16:colId xmlns:a16="http://schemas.microsoft.com/office/drawing/2014/main" val="2573958366"/>
                    </a:ext>
                  </a:extLst>
                </a:gridCol>
                <a:gridCol w="2315713">
                  <a:extLst>
                    <a:ext uri="{9D8B030D-6E8A-4147-A177-3AD203B41FA5}">
                      <a16:colId xmlns:a16="http://schemas.microsoft.com/office/drawing/2014/main" val="1718008150"/>
                    </a:ext>
                  </a:extLst>
                </a:gridCol>
                <a:gridCol w="1313247">
                  <a:extLst>
                    <a:ext uri="{9D8B030D-6E8A-4147-A177-3AD203B41FA5}">
                      <a16:colId xmlns:a16="http://schemas.microsoft.com/office/drawing/2014/main" val="3657664411"/>
                    </a:ext>
                  </a:extLst>
                </a:gridCol>
              </a:tblGrid>
              <a:tr h="1334386">
                <a:tc>
                  <a:txBody>
                    <a:bodyPr/>
                    <a:lstStyle/>
                    <a:p>
                      <a:pPr marL="171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Adolescent Education and Students with Disabilities (7-12)</a:t>
                      </a:r>
                      <a:endParaRPr lang="en-US" sz="1200">
                        <a:effectLst/>
                      </a:endParaRPr>
                    </a:p>
                    <a:p>
                      <a:pPr marL="1714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EXT 7-12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indent="-266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BSED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indent="-266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8/2011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indent="-2667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9/2015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indent="-266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Adolescent Education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indent="-266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Biology, English, Mathematics &amp; Social Studies  (7-12)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14033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Initial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extLst>
                  <a:ext uri="{0D108BD9-81ED-4DB2-BD59-A6C34878D82A}">
                    <a16:rowId xmlns:a16="http://schemas.microsoft.com/office/drawing/2014/main" val="4132692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38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DOE Keys to success: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Come to class!!!!!!!</a:t>
            </a:r>
          </a:p>
          <a:p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2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734517"/>
              </p:ext>
            </p:extLst>
          </p:nvPr>
        </p:nvGraphicFramePr>
        <p:xfrm>
          <a:off x="590108" y="196700"/>
          <a:ext cx="10467750" cy="6209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3550">
                  <a:extLst>
                    <a:ext uri="{9D8B030D-6E8A-4147-A177-3AD203B41FA5}">
                      <a16:colId xmlns:a16="http://schemas.microsoft.com/office/drawing/2014/main" val="578728271"/>
                    </a:ext>
                  </a:extLst>
                </a:gridCol>
                <a:gridCol w="2093550">
                  <a:extLst>
                    <a:ext uri="{9D8B030D-6E8A-4147-A177-3AD203B41FA5}">
                      <a16:colId xmlns:a16="http://schemas.microsoft.com/office/drawing/2014/main" val="3983002117"/>
                    </a:ext>
                  </a:extLst>
                </a:gridCol>
                <a:gridCol w="2093550">
                  <a:extLst>
                    <a:ext uri="{9D8B030D-6E8A-4147-A177-3AD203B41FA5}">
                      <a16:colId xmlns:a16="http://schemas.microsoft.com/office/drawing/2014/main" val="972594021"/>
                    </a:ext>
                  </a:extLst>
                </a:gridCol>
                <a:gridCol w="2093550">
                  <a:extLst>
                    <a:ext uri="{9D8B030D-6E8A-4147-A177-3AD203B41FA5}">
                      <a16:colId xmlns:a16="http://schemas.microsoft.com/office/drawing/2014/main" val="753997909"/>
                    </a:ext>
                  </a:extLst>
                </a:gridCol>
                <a:gridCol w="2093550">
                  <a:extLst>
                    <a:ext uri="{9D8B030D-6E8A-4147-A177-3AD203B41FA5}">
                      <a16:colId xmlns:a16="http://schemas.microsoft.com/office/drawing/2014/main" val="1067133575"/>
                    </a:ext>
                  </a:extLst>
                </a:gridCol>
              </a:tblGrid>
              <a:tr h="26663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>
                          <a:effectLst/>
                        </a:rPr>
                        <a:t>DOE Attendance Policy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24" marR="513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701868"/>
                  </a:ext>
                </a:extLst>
              </a:tr>
              <a:tr h="1238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 dirty="0">
                          <a:effectLst/>
                        </a:rPr>
                        <a:t>Graduate Courses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 dirty="0">
                          <a:effectLst/>
                        </a:rPr>
                        <a:t>7 Classes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24" marR="513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>
                          <a:effectLst/>
                        </a:rPr>
                        <a:t>Graduate Courses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>
                          <a:effectLst/>
                        </a:rPr>
                        <a:t>9 &amp; 10 Classes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24" marR="513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>
                          <a:effectLst/>
                        </a:rPr>
                        <a:t>Graduate Courses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>
                          <a:effectLst/>
                        </a:rPr>
                        <a:t>13-15 Classes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24" marR="513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 b="1" dirty="0">
                          <a:effectLst/>
                        </a:rPr>
                        <a:t>Undergraduate Courses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 b="1" dirty="0">
                          <a:effectLst/>
                        </a:rPr>
                        <a:t>Class Held Twice a Week</a:t>
                      </a:r>
                      <a:endParaRPr lang="en-US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24" marR="513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>
                          <a:effectLst/>
                        </a:rPr>
                        <a:t>Undergraduate Courses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>
                          <a:effectLst/>
                        </a:rPr>
                        <a:t>Class Held Once a Week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24" marR="51324" marT="0" marB="0"/>
                </a:tc>
                <a:extLst>
                  <a:ext uri="{0D108BD9-81ED-4DB2-BD59-A6C34878D82A}">
                    <a16:rowId xmlns:a16="http://schemas.microsoft.com/office/drawing/2014/main" val="1570619850"/>
                  </a:ext>
                </a:extLst>
              </a:tr>
              <a:tr h="33713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 dirty="0">
                          <a:effectLst/>
                        </a:rPr>
                        <a:t>Students who are absent for one class will have their final grade lowered by a full letter grade.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24" marR="513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 dirty="0">
                          <a:effectLst/>
                        </a:rPr>
                        <a:t>Students who are absent for one class will have their final grade lowered by a half a letter grade.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 dirty="0">
                          <a:effectLst/>
                        </a:rPr>
                        <a:t>Students who are absent for two classes will have their final grade lowered by a full letter grade.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24" marR="513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 dirty="0">
                          <a:effectLst/>
                        </a:rPr>
                        <a:t>Students who are absent for two classes will have their final grade lowered by a half letter grade.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 dirty="0">
                          <a:effectLst/>
                        </a:rPr>
                        <a:t>Students who are absent for three classes will have their final grade lowered by a full letter grade.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24" marR="513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 b="1" dirty="0">
                          <a:effectLst/>
                        </a:rPr>
                        <a:t>Students who are absent for three classes will have their final grade lowered by a half letter grade.</a:t>
                      </a:r>
                      <a:endParaRPr lang="en-US" sz="80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 b="1" dirty="0">
                          <a:effectLst/>
                        </a:rPr>
                        <a:t>Students who are absent for five classes will have their final grade lowered by a full letter grade.</a:t>
                      </a:r>
                      <a:endParaRPr lang="en-US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24" marR="513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>
                          <a:effectLst/>
                        </a:rPr>
                        <a:t>Students who are absent for two classes will have their final grade lowered by a half letter grade.</a:t>
                      </a:r>
                      <a:endParaRPr lang="en-US" sz="8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>
                          <a:effectLst/>
                        </a:rPr>
                        <a:t>Students who are absent for three classes will have their final grade lowered by a full letter grade.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24" marR="51324" marT="0" marB="0"/>
                </a:tc>
                <a:extLst>
                  <a:ext uri="{0D108BD9-81ED-4DB2-BD59-A6C34878D82A}">
                    <a16:rowId xmlns:a16="http://schemas.microsoft.com/office/drawing/2014/main" val="3772873824"/>
                  </a:ext>
                </a:extLst>
              </a:tr>
              <a:tr h="13331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 dirty="0">
                          <a:effectLst/>
                        </a:rPr>
                        <a:t>Students who are absent for two or more classes will be required to retake the course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24" marR="513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>
                          <a:effectLst/>
                        </a:rPr>
                        <a:t>Students who are absent for three or more classes will be required to retake the course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24" marR="513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>
                          <a:effectLst/>
                        </a:rPr>
                        <a:t>Students who are absent for four or more classes will be required to retake the course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24" marR="5132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 b="1" dirty="0">
                          <a:effectLst/>
                        </a:rPr>
                        <a:t>Students who are absent for six or more classes will be required to retake the course</a:t>
                      </a:r>
                      <a:endParaRPr lang="en-US" sz="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24" marR="51324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0" algn="l"/>
                          <a:tab pos="2743200" algn="ctr"/>
                          <a:tab pos="5486400" algn="r"/>
                          <a:tab pos="5943600" algn="l"/>
                        </a:tabLst>
                      </a:pPr>
                      <a:r>
                        <a:rPr lang="en-US" sz="900" dirty="0">
                          <a:effectLst/>
                        </a:rPr>
                        <a:t>Students who are absent for four or more classes will be required to retake the course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24" marR="51324" marT="0" marB="0"/>
                </a:tc>
                <a:extLst>
                  <a:ext uri="{0D108BD9-81ED-4DB2-BD59-A6C34878D82A}">
                    <a16:rowId xmlns:a16="http://schemas.microsoft.com/office/drawing/2014/main" val="1504542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7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DOE Keys to success: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Work hard!!!!!!!!!!!!!!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It’s much harder to catch up then it is to keep up!</a:t>
            </a: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14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703" y="816634"/>
            <a:ext cx="8001000" cy="1075426"/>
          </a:xfrm>
        </p:spPr>
        <p:txBody>
          <a:bodyPr/>
          <a:lstStyle/>
          <a:p>
            <a:r>
              <a:rPr lang="en-US" dirty="0" smtClean="0"/>
              <a:t>DOE Keys to success: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>
          <a:xfrm>
            <a:off x="684212" y="2444151"/>
            <a:ext cx="6400800" cy="3347049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/>
              <a:t>Undergraduate students must receive a</a:t>
            </a:r>
            <a:r>
              <a:rPr lang="en-US" sz="3800" b="1" dirty="0"/>
              <a:t> grade of a C or above for all pedagogical courses. </a:t>
            </a:r>
            <a:r>
              <a:rPr lang="en-US" sz="3800" dirty="0"/>
              <a:t>Otherwise the course must be repeated. </a:t>
            </a:r>
          </a:p>
          <a:p>
            <a:r>
              <a:rPr lang="en-US" sz="3800" dirty="0"/>
              <a:t> </a:t>
            </a:r>
          </a:p>
          <a:p>
            <a:r>
              <a:rPr lang="en-US" sz="3800" b="1" dirty="0"/>
              <a:t>Concentration Courses</a:t>
            </a:r>
          </a:p>
          <a:p>
            <a:r>
              <a:rPr lang="en-US" sz="3800" b="1" dirty="0"/>
              <a:t> </a:t>
            </a:r>
            <a:endParaRPr lang="en-US" sz="3800" dirty="0"/>
          </a:p>
          <a:p>
            <a:r>
              <a:rPr lang="en-US" sz="3800" dirty="0"/>
              <a:t>Undergraduate Early Childhood/Childhood students must receive </a:t>
            </a:r>
            <a:r>
              <a:rPr lang="en-US" sz="3800" b="1" dirty="0"/>
              <a:t>a grade of a C</a:t>
            </a:r>
            <a:r>
              <a:rPr lang="en-US" sz="3800" dirty="0"/>
              <a:t> or above in all concentration courses. Otherwise the course must be repeated.  </a:t>
            </a: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88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DOE Keys to success: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Be on time!!!!!!!!!!!!!</a:t>
            </a:r>
          </a:p>
          <a:p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4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101</TotalTime>
  <Words>841</Words>
  <Application>Microsoft Office PowerPoint</Application>
  <PresentationFormat>Widescreen</PresentationFormat>
  <Paragraphs>120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Century Gothic</vt:lpstr>
      <vt:lpstr>Times New Roman</vt:lpstr>
      <vt:lpstr>Wingdings 3</vt:lpstr>
      <vt:lpstr>Slice</vt:lpstr>
      <vt:lpstr>Medaille College Department of Education</vt:lpstr>
      <vt:lpstr>Dr. Jeff Faunce – Dept. Chair and Program Director </vt:lpstr>
      <vt:lpstr>First – a Story!</vt:lpstr>
      <vt:lpstr>What is my program?</vt:lpstr>
      <vt:lpstr>DOE Keys to success:</vt:lpstr>
      <vt:lpstr>PowerPoint Presentation</vt:lpstr>
      <vt:lpstr>DOE Keys to success:</vt:lpstr>
      <vt:lpstr>DOE Keys to success:</vt:lpstr>
      <vt:lpstr>DOE Keys to success:</vt:lpstr>
      <vt:lpstr>PowerPoint Presentation</vt:lpstr>
      <vt:lpstr>DOE Keys to success:</vt:lpstr>
      <vt:lpstr>PowerPoint Presentation</vt:lpstr>
      <vt:lpstr>DOE Keys to success:</vt:lpstr>
      <vt:lpstr>PowerPoint Presentation</vt:lpstr>
      <vt:lpstr>DOE Keys to success:</vt:lpstr>
      <vt:lpstr>PowerPoint Presentation</vt:lpstr>
      <vt:lpstr>DOE Keys to success:</vt:lpstr>
      <vt:lpstr>PowerPoint Presentation</vt:lpstr>
      <vt:lpstr>So…what is all this certification stuff?</vt:lpstr>
      <vt:lpstr>Steps to Certification</vt:lpstr>
      <vt:lpstr>Certification Exams</vt:lpstr>
      <vt:lpstr>Professional Dispositions</vt:lpstr>
      <vt:lpstr>Commitment</vt:lpstr>
      <vt:lpstr>Responsible Behavior</vt:lpstr>
      <vt:lpstr>Professional Communication</vt:lpstr>
      <vt:lpstr>Confidentiality </vt:lpstr>
      <vt:lpstr>Honesty/Integrity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Medaille College Department of Education</dc:title>
  <dc:creator>Dr. Jeffrey Faunce</dc:creator>
  <cp:lastModifiedBy>Dr. Jeffrey Faunce</cp:lastModifiedBy>
  <cp:revision>21</cp:revision>
  <dcterms:created xsi:type="dcterms:W3CDTF">2020-08-29T15:36:19Z</dcterms:created>
  <dcterms:modified xsi:type="dcterms:W3CDTF">2021-09-01T18:39:39Z</dcterms:modified>
</cp:coreProperties>
</file>